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00"/>
    <a:srgbClr val="BC1490"/>
    <a:srgbClr val="BE12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9" d="100"/>
          <a:sy n="39" d="100"/>
        </p:scale>
        <p:origin x="62" y="4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062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209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23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767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313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663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293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43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797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427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26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7E0620-4300-46D0-9DE6-5898DF287553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791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/>
          <p:nvPr/>
        </p:nvSpPr>
        <p:spPr>
          <a:xfrm>
            <a:off x="175989" y="92629"/>
            <a:ext cx="11802651" cy="453234"/>
          </a:xfrm>
          <a:prstGeom prst="rect">
            <a:avLst/>
          </a:prstGeom>
          <a:solidFill>
            <a:schemeClr val="lt1"/>
          </a:solidFill>
          <a:ln w="38100">
            <a:solidFill>
              <a:srgbClr val="FF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>
                <a:solidFill>
                  <a:srgbClr val="FF0000"/>
                </a:solidFill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Is Me</a:t>
            </a:r>
            <a:endParaRPr lang="en-GB" sz="2400" dirty="0">
              <a:solidFill>
                <a:srgbClr val="FF0000"/>
              </a:solidFill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Box 10"/>
          <p:cNvSpPr txBox="1"/>
          <p:nvPr/>
        </p:nvSpPr>
        <p:spPr>
          <a:xfrm>
            <a:off x="3945477" y="714802"/>
            <a:ext cx="3983185" cy="2969013"/>
          </a:xfrm>
          <a:prstGeom prst="rect">
            <a:avLst/>
          </a:prstGeom>
          <a:solidFill>
            <a:schemeClr val="lt1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solidFill>
                  <a:srgbClr val="FF6600"/>
                </a:solidFill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Changes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400" b="1" dirty="0" smtClean="0">
              <a:solidFill>
                <a:srgbClr val="FF6600"/>
              </a:solidFill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b="1" dirty="0" smtClean="0">
                <a:solidFill>
                  <a:srgbClr val="FF6600"/>
                </a:solidFill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GB" sz="1400" b="1" dirty="0">
                <a:solidFill>
                  <a:srgbClr val="FF6600"/>
                </a:solidFill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Autumn…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gets cooler.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evenings get darker.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Leaves change colour and fall off the trees</a:t>
            </a:r>
            <a:r>
              <a:rPr lang="en-GB" sz="14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400" b="1" dirty="0" smtClean="0">
              <a:solidFill>
                <a:srgbClr val="FF6600"/>
              </a:solidFill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b="1" dirty="0" smtClean="0">
                <a:solidFill>
                  <a:srgbClr val="FF6600"/>
                </a:solidFill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GB" sz="1400" b="1" dirty="0">
                <a:solidFill>
                  <a:srgbClr val="FF6600"/>
                </a:solidFill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Winter…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is very cold.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no leaves on the trees.</a:t>
            </a:r>
          </a:p>
          <a:p>
            <a:pPr>
              <a:lnSpc>
                <a:spcPct val="107000"/>
              </a:lnSpc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Some animals hibernate.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100" dirty="0">
                <a:solidFill>
                  <a:srgbClr val="FF6600"/>
                </a:solidFill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</a:t>
            </a:r>
            <a:endParaRPr lang="en-GB" sz="1100" dirty="0">
              <a:solidFill>
                <a:srgbClr val="FF66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 Box 10"/>
          <p:cNvSpPr txBox="1"/>
          <p:nvPr/>
        </p:nvSpPr>
        <p:spPr>
          <a:xfrm>
            <a:off x="188010" y="3818247"/>
            <a:ext cx="3587158" cy="2896493"/>
          </a:xfrm>
          <a:prstGeom prst="rect">
            <a:avLst/>
          </a:prstGeom>
          <a:solidFill>
            <a:schemeClr val="lt1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Similarities and Differences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All people look different</a:t>
            </a:r>
            <a:r>
              <a:rPr lang="en-GB" sz="1400" dirty="0">
                <a:solidFill>
                  <a:schemeClr val="accent6">
                    <a:lumMod val="75000"/>
                  </a:schemeClr>
                </a:solidFill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400" dirty="0">
              <a:solidFill>
                <a:schemeClr val="accent6">
                  <a:lumMod val="75000"/>
                </a:schemeClr>
              </a:solidFill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 Box 10"/>
          <p:cNvSpPr txBox="1"/>
          <p:nvPr/>
        </p:nvSpPr>
        <p:spPr>
          <a:xfrm>
            <a:off x="188011" y="714803"/>
            <a:ext cx="3587156" cy="2969012"/>
          </a:xfrm>
          <a:prstGeom prst="rect">
            <a:avLst/>
          </a:prstGeom>
          <a:solidFill>
            <a:schemeClr val="lt1"/>
          </a:solidFill>
          <a:ln w="38100">
            <a:solidFill>
              <a:srgbClr val="FFC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solidFill>
                  <a:srgbClr val="FFC000"/>
                </a:solidFill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Changes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b="1" dirty="0">
                <a:solidFill>
                  <a:srgbClr val="FFC000"/>
                </a:solidFill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When I was a baby…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 drank milk.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 couldn’t walk.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 couldn’t talk.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1400" b="1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b="1" dirty="0">
                <a:solidFill>
                  <a:srgbClr val="FFC000"/>
                </a:solidFill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Me now….</a:t>
            </a:r>
            <a:endParaRPr lang="en-GB" sz="1400" b="1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 can eat and drink different food.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 can move in different ways.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 can talk.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100" dirty="0"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 Box 10"/>
          <p:cNvSpPr txBox="1"/>
          <p:nvPr/>
        </p:nvSpPr>
        <p:spPr>
          <a:xfrm>
            <a:off x="8098973" y="714802"/>
            <a:ext cx="3879667" cy="2969013"/>
          </a:xfrm>
          <a:prstGeom prst="rect">
            <a:avLst/>
          </a:prstGeom>
          <a:solidFill>
            <a:schemeClr val="lt1"/>
          </a:solidFill>
          <a:ln w="38100"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solidFill>
                  <a:srgbClr val="0070C0"/>
                </a:solidFill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Changes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School in my grandparents time</a:t>
            </a:r>
            <a:r>
              <a:rPr lang="en-GB" sz="1400" dirty="0"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>
              <a:effectLst/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endParaRPr lang="en-GB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 descr="C:\Users\wcollins\AppData\Local\Microsoft\Windows\Temporary Internet Files\Content.MSO\E065CDD6.tmp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698" y="881915"/>
            <a:ext cx="731520" cy="1047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 descr="C:\Users\wcollins\AppData\Local\Microsoft\Windows\Temporary Internet Files\Content.MSO\A8A2EC45.tm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651" y="2785621"/>
            <a:ext cx="1463040" cy="835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 descr="C:\Users\wcollins\AppData\Local\Microsoft\Windows\Temporary Internet Files\Content.MSO\260CF8E0.tmp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328" y="1144710"/>
            <a:ext cx="1111801" cy="6797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 descr="Image result for frost in the uk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472" y="2566403"/>
            <a:ext cx="1287397" cy="871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 descr="Related image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3057" y="1821733"/>
            <a:ext cx="1234726" cy="796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 descr="Image result for 1960 school desks  uk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9336" y="1606730"/>
            <a:ext cx="950678" cy="988813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TextBox 38"/>
          <p:cNvSpPr txBox="1"/>
          <p:nvPr/>
        </p:nvSpPr>
        <p:spPr>
          <a:xfrm>
            <a:off x="8523515" y="2663555"/>
            <a:ext cx="9927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join-Air Plus 4" panose="02000805000000020003" pitchFamily="50" charset="0"/>
              </a:rPr>
              <a:t>desk</a:t>
            </a:r>
          </a:p>
        </p:txBody>
      </p:sp>
      <p:pic>
        <p:nvPicPr>
          <p:cNvPr id="42" name="Picture 41"/>
          <p:cNvPicPr/>
          <p:nvPr/>
        </p:nvPicPr>
        <p:blipFill rotWithShape="1">
          <a:blip r:embed="rId8"/>
          <a:srcRect l="3522" t="33538" r="50235" b="20749"/>
          <a:stretch/>
        </p:blipFill>
        <p:spPr bwMode="auto">
          <a:xfrm>
            <a:off x="10038806" y="2749803"/>
            <a:ext cx="1744697" cy="8811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8372306" y="3275704"/>
            <a:ext cx="1666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join-Air Plus 4" panose="02000805000000020003" pitchFamily="50" charset="0"/>
              </a:rPr>
              <a:t>blackboard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370057" y="1483179"/>
            <a:ext cx="10642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Letterjoin-Air Plus 4" panose="02000805000000020003" pitchFamily="50" charset="0"/>
              </a:rPr>
              <a:t>milk</a:t>
            </a:r>
          </a:p>
        </p:txBody>
      </p:sp>
      <p:sp>
        <p:nvSpPr>
          <p:cNvPr id="45" name="Text Box 10"/>
          <p:cNvSpPr txBox="1"/>
          <p:nvPr/>
        </p:nvSpPr>
        <p:spPr>
          <a:xfrm>
            <a:off x="8098973" y="3829089"/>
            <a:ext cx="3845042" cy="2885651"/>
          </a:xfrm>
          <a:prstGeom prst="rect">
            <a:avLst/>
          </a:prstGeom>
          <a:solidFill>
            <a:schemeClr val="lt1"/>
          </a:solidFill>
          <a:ln w="38100">
            <a:solidFill>
              <a:srgbClr val="BE128D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solidFill>
                  <a:srgbClr val="BC1490"/>
                </a:solidFill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Similarities and Differences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People celebrate special times.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1600" dirty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6" name="Picture 45" descr="C:\Users\wcollins\AppData\Local\Microsoft\Windows\Temporary Internet Files\Content.MSO\7760BD51.tmp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79" y="4767126"/>
            <a:ext cx="861741" cy="608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46" descr="Image result for hair colour children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2" r="15504"/>
          <a:stretch/>
        </p:blipFill>
        <p:spPr bwMode="auto">
          <a:xfrm>
            <a:off x="2700740" y="4724065"/>
            <a:ext cx="813071" cy="6087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8" name="Picture 47" descr="Image result for skin colour children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50" r="13051" b="19846"/>
          <a:stretch/>
        </p:blipFill>
        <p:spPr bwMode="auto">
          <a:xfrm>
            <a:off x="299826" y="5656304"/>
            <a:ext cx="1280653" cy="6088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9" name="Picture 48" descr="Image result for young and old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" r="7139"/>
          <a:stretch/>
        </p:blipFill>
        <p:spPr bwMode="auto">
          <a:xfrm>
            <a:off x="2286116" y="5656303"/>
            <a:ext cx="1387720" cy="6088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4" name="TextBox 43"/>
          <p:cNvSpPr txBox="1"/>
          <p:nvPr/>
        </p:nvSpPr>
        <p:spPr>
          <a:xfrm>
            <a:off x="299825" y="5404450"/>
            <a:ext cx="3374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Letterjoin-Air Plus 4" panose="02000805000000020003" pitchFamily="50" charset="0"/>
              </a:rPr>
              <a:t>Eye Colour                 Hair Colour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01156" y="6369845"/>
            <a:ext cx="3374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Letterjoin-Air Plus 4" panose="02000805000000020003" pitchFamily="50" charset="0"/>
              </a:rPr>
              <a:t>Skin Colour                 Age</a:t>
            </a:r>
          </a:p>
        </p:txBody>
      </p:sp>
      <p:sp>
        <p:nvSpPr>
          <p:cNvPr id="27" name="Text Box 10"/>
          <p:cNvSpPr txBox="1"/>
          <p:nvPr/>
        </p:nvSpPr>
        <p:spPr>
          <a:xfrm>
            <a:off x="3923305" y="3818246"/>
            <a:ext cx="3983185" cy="2896493"/>
          </a:xfrm>
          <a:prstGeom prst="rect">
            <a:avLst/>
          </a:prstGeom>
          <a:solidFill>
            <a:schemeClr val="lt1"/>
          </a:solidFill>
          <a:ln w="38100"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solidFill>
                  <a:srgbClr val="7030A0"/>
                </a:solidFill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Similarities and Differences</a:t>
            </a:r>
          </a:p>
          <a:p>
            <a:pPr algn="ctr">
              <a:lnSpc>
                <a:spcPct val="107000"/>
              </a:lnSpc>
            </a:pPr>
            <a:r>
              <a:rPr lang="en-GB" sz="14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All families are different.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1600" b="1" dirty="0">
              <a:solidFill>
                <a:srgbClr val="7030A0"/>
              </a:solidFill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" name="Picture 29" descr="Image result for extended family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543" y="4539141"/>
            <a:ext cx="1483995" cy="989965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TextBox 30"/>
          <p:cNvSpPr txBox="1"/>
          <p:nvPr/>
        </p:nvSpPr>
        <p:spPr>
          <a:xfrm>
            <a:off x="4278131" y="5681449"/>
            <a:ext cx="34417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Letterjoin-Air Plus 4" panose="02000805000000020003" pitchFamily="50" charset="0"/>
              </a:rPr>
              <a:t>Parents              Grandparents</a:t>
            </a:r>
          </a:p>
          <a:p>
            <a:r>
              <a:rPr lang="en-GB" sz="1400" dirty="0">
                <a:latin typeface="Letterjoin-Air Plus 4" panose="02000805000000020003" pitchFamily="50" charset="0"/>
              </a:rPr>
              <a:t>Aunties              Uncles           Cousins              Step- families   Brothers             Sisters</a:t>
            </a:r>
          </a:p>
        </p:txBody>
      </p:sp>
      <p:pic>
        <p:nvPicPr>
          <p:cNvPr id="36" name="Picture 35" descr="Image result for birthday cake with candles"/>
          <p:cNvPicPr/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89"/>
          <a:stretch/>
        </p:blipFill>
        <p:spPr bwMode="auto">
          <a:xfrm>
            <a:off x="8430442" y="4385909"/>
            <a:ext cx="939572" cy="8805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2" name="Picture 51" descr="Image result for diwali"/>
          <p:cNvPicPr/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09"/>
          <a:stretch/>
        </p:blipFill>
        <p:spPr bwMode="auto">
          <a:xfrm>
            <a:off x="10845681" y="5541777"/>
            <a:ext cx="860833" cy="8328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3" name="Picture 52" descr="Image result for christmas"/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514" y="4424039"/>
            <a:ext cx="1178434" cy="772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Picture 53" descr="Related image"/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305" y="5611029"/>
            <a:ext cx="1555465" cy="75671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8430442" y="5329202"/>
            <a:ext cx="10858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Letterjoin-Air Plus 4" panose="02000805000000020003" pitchFamily="50" charset="0"/>
                <a:cs typeface="LilyUPC" panose="020B0604020202020204" pitchFamily="34" charset="-34"/>
              </a:rPr>
              <a:t>Birthday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0618098" y="5266492"/>
            <a:ext cx="10858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Letterjoin-Air Plus 4" panose="02000805000000020003" pitchFamily="50" charset="0"/>
                <a:cs typeface="LilyUPC" panose="020B0604020202020204" pitchFamily="34" charset="-34"/>
              </a:rPr>
              <a:t>Christmas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419335" y="6355601"/>
            <a:ext cx="15084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Letterjoin-Air Plus 4" panose="02000805000000020003" pitchFamily="50" charset="0"/>
                <a:cs typeface="LilyUPC" panose="020B0604020202020204" pitchFamily="34" charset="-34"/>
              </a:rPr>
              <a:t>Infant Baptism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0275068" y="6397370"/>
            <a:ext cx="15084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Letterjoin-Air Plus 4" panose="02000805000000020003" pitchFamily="50" charset="0"/>
                <a:cs typeface="LilyUPC" panose="020B0604020202020204" pitchFamily="34" charset="-34"/>
              </a:rPr>
              <a:t>             Diwali</a:t>
            </a:r>
          </a:p>
        </p:txBody>
      </p:sp>
    </p:spTree>
    <p:extLst>
      <p:ext uri="{BB962C8B-B14F-4D97-AF65-F5344CB8AC3E}">
        <p14:creationId xmlns:p14="http://schemas.microsoft.com/office/powerpoint/2010/main" val="2855705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/>
          <p:nvPr/>
        </p:nvSpPr>
        <p:spPr>
          <a:xfrm>
            <a:off x="175989" y="92629"/>
            <a:ext cx="11802651" cy="453234"/>
          </a:xfrm>
          <a:prstGeom prst="rect">
            <a:avLst/>
          </a:prstGeom>
          <a:solidFill>
            <a:schemeClr val="lt1"/>
          </a:solidFill>
          <a:ln w="38100">
            <a:solidFill>
              <a:srgbClr val="FF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>
                <a:solidFill>
                  <a:srgbClr val="FF0000"/>
                </a:solidFill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Is Me</a:t>
            </a:r>
            <a:endParaRPr lang="en-GB" sz="2400" dirty="0">
              <a:solidFill>
                <a:srgbClr val="FF0000"/>
              </a:solidFill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 Box 10"/>
          <p:cNvSpPr txBox="1"/>
          <p:nvPr/>
        </p:nvSpPr>
        <p:spPr>
          <a:xfrm>
            <a:off x="175989" y="688439"/>
            <a:ext cx="5809377" cy="5892185"/>
          </a:xfrm>
          <a:prstGeom prst="rect">
            <a:avLst/>
          </a:prstGeom>
          <a:solidFill>
            <a:schemeClr val="lt1"/>
          </a:solidFill>
          <a:ln w="38100">
            <a:solidFill>
              <a:srgbClr val="FFC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400" b="1" dirty="0" smtClean="0">
                <a:solidFill>
                  <a:srgbClr val="FFC000"/>
                </a:solidFill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Poem </a:t>
            </a:r>
            <a:r>
              <a:rPr lang="en-GB" sz="2400" b="1" dirty="0">
                <a:solidFill>
                  <a:srgbClr val="FFC000"/>
                </a:solidFill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of the term</a:t>
            </a:r>
          </a:p>
          <a:p>
            <a:pPr algn="ctr">
              <a:lnSpc>
                <a:spcPct val="107000"/>
              </a:lnSpc>
            </a:pPr>
            <a:endParaRPr lang="en-GB" sz="1600" b="1" dirty="0">
              <a:effectLst/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1600" b="1" dirty="0" smtClean="0"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Mrs Moon by Roger McGough</a:t>
            </a:r>
            <a:endParaRPr lang="en-GB" sz="1600" b="1" dirty="0">
              <a:effectLst/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2400" b="1" dirty="0">
              <a:solidFill>
                <a:srgbClr val="FFC000"/>
              </a:solidFill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2400" b="1" dirty="0">
              <a:solidFill>
                <a:srgbClr val="FFC000"/>
              </a:solidFill>
              <a:effectLst/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2400" b="1" dirty="0">
              <a:solidFill>
                <a:srgbClr val="FFC000"/>
              </a:solidFill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 Box 10"/>
          <p:cNvSpPr txBox="1"/>
          <p:nvPr/>
        </p:nvSpPr>
        <p:spPr>
          <a:xfrm>
            <a:off x="6130835" y="714802"/>
            <a:ext cx="5847805" cy="2864421"/>
          </a:xfrm>
          <a:prstGeom prst="rect">
            <a:avLst/>
          </a:prstGeom>
          <a:solidFill>
            <a:schemeClr val="lt1"/>
          </a:solidFill>
          <a:ln w="38100"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Musician of the term</a:t>
            </a:r>
            <a:endParaRPr lang="en-GB" sz="24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Bob Marley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endParaRPr lang="en-GB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The 50 Greatest Bob Marley Songs – Rolling Stone">
            <a:extLst>
              <a:ext uri="{FF2B5EF4-FFF2-40B4-BE49-F238E27FC236}">
                <a16:creationId xmlns:a16="http://schemas.microsoft.com/office/drawing/2014/main" id="{881594D6-1ABE-9202-AC0E-F0F88BBC4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498" y="1758166"/>
            <a:ext cx="2574476" cy="17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10"/>
          <p:cNvSpPr txBox="1"/>
          <p:nvPr/>
        </p:nvSpPr>
        <p:spPr>
          <a:xfrm>
            <a:off x="6130834" y="3675017"/>
            <a:ext cx="5847805" cy="2931969"/>
          </a:xfrm>
          <a:prstGeom prst="rect">
            <a:avLst/>
          </a:prstGeom>
          <a:solidFill>
            <a:schemeClr val="lt1"/>
          </a:solidFill>
          <a:ln w="38100"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2400" b="1" dirty="0" smtClean="0">
                <a:solidFill>
                  <a:srgbClr val="7030A0"/>
                </a:solidFill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Artist </a:t>
            </a:r>
            <a:r>
              <a:rPr lang="en-GB" sz="2400" b="1" dirty="0">
                <a:solidFill>
                  <a:srgbClr val="7030A0"/>
                </a:solidFill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of the term</a:t>
            </a:r>
            <a:endParaRPr lang="en-GB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1600" b="1" dirty="0"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Vincent Van Gogh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endParaRPr lang="en-GB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Vincent van Gogh - World History Encyclopedia">
            <a:extLst>
              <a:ext uri="{FF2B5EF4-FFF2-40B4-BE49-F238E27FC236}">
                <a16:creationId xmlns:a16="http://schemas.microsoft.com/office/drawing/2014/main" id="{D4D37A8D-5D17-B73B-5DD9-5B8023854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459" y="4715246"/>
            <a:ext cx="1465077" cy="178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752" t="6640" r="60667" b="20627"/>
          <a:stretch/>
        </p:blipFill>
        <p:spPr>
          <a:xfrm>
            <a:off x="1155171" y="1758166"/>
            <a:ext cx="3851011" cy="4395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385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985</TotalTime>
  <Words>172</Words>
  <Application>Microsoft Office PowerPoint</Application>
  <PresentationFormat>Widescreen</PresentationFormat>
  <Paragraphs>65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Letter-join Plus 4</vt:lpstr>
      <vt:lpstr>Letterjoin-Air Plus 4</vt:lpstr>
      <vt:lpstr>LilyUPC</vt:lpstr>
      <vt:lpstr>Times New Roman</vt:lpstr>
      <vt:lpstr>Office Theme</vt:lpstr>
      <vt:lpstr>PowerPoint Presentation</vt:lpstr>
      <vt:lpstr>PowerPoint Presentation</vt:lpstr>
    </vt:vector>
  </TitlesOfParts>
  <Company>Upands Community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Megan Allen</cp:lastModifiedBy>
  <cp:revision>50</cp:revision>
  <cp:lastPrinted>2019-07-08T12:50:25Z</cp:lastPrinted>
  <dcterms:created xsi:type="dcterms:W3CDTF">2019-03-14T14:24:24Z</dcterms:created>
  <dcterms:modified xsi:type="dcterms:W3CDTF">2023-09-10T16:44:18Z</dcterms:modified>
</cp:coreProperties>
</file>