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05" r:id="rId1"/>
  </p:sldMasterIdLst>
  <p:sldIdLst>
    <p:sldId id="256" r:id="rId2"/>
    <p:sldId id="257" r:id="rId3"/>
    <p:sldId id="258" r:id="rId4"/>
    <p:sldId id="259" r:id="rId5"/>
    <p:sldId id="260" r:id="rId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B050"/>
    <a:srgbClr val="E2F0D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2" d="100"/>
          <a:sy n="72" d="100"/>
        </p:scale>
        <p:origin x="66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78ABE3C1-DBE1-495D-B57B-2849774B866A}" type="datetimeFigureOut">
              <a:rPr lang="en-US" smtClean="0"/>
              <a:t>5/17/2020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626199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2DE42F4-6EEF-4EF7-8ED4-2208F0F89A08}" type="datetimeFigureOut">
              <a:rPr lang="en-US" smtClean="0"/>
              <a:t>5/17/2020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8330350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0578ACC-22D6-47C1-A373-4FD133E34F3C}" type="datetimeFigureOut">
              <a:rPr lang="en-US" smtClean="0"/>
              <a:t>5/17/2020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07217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4E5A6C69-6797-4E8A-BF37-F2C3751466E9}" type="datetimeFigureOut">
              <a:rPr lang="en-US" smtClean="0"/>
              <a:t>5/17/2020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2672493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D82014A1-A632-4878-A0D3-F52BA7563730}" type="datetimeFigureOut">
              <a:rPr lang="en-US" smtClean="0"/>
              <a:t>5/17/2020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2702542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CE99F462-093F-4566-844B-4C71F2739DA5}" type="datetimeFigureOut">
              <a:rPr lang="en-US" smtClean="0"/>
              <a:t>5/17/2020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1616088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D24A7AC-904D-4781-85BA-7D10C17ED021}" type="datetimeFigureOut">
              <a:rPr lang="en-US" smtClean="0"/>
              <a:t>5/17/2020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5278822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331444B-B92B-4E27-8C94-BB93EAF5CB18}" type="datetimeFigureOut">
              <a:rPr lang="en-US" smtClean="0"/>
              <a:t>5/17/2020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2619439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63EFA5E-FA76-400D-B3DC-F0BA90E6D107}" type="datetimeFigureOut">
              <a:rPr lang="en-US" smtClean="0"/>
              <a:t>5/17/2020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5986480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FA3F48C-C7C6-4055-9F49-3777875E72AE}" type="datetimeFigureOut">
              <a:rPr lang="en-US" smtClean="0"/>
              <a:t>5/17/2020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5952749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178E61D-D431-422C-9764-11DAFE33AB63}" type="datetimeFigureOut">
              <a:rPr lang="en-US" smtClean="0"/>
              <a:t>5/17/2020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42554224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D6E9DEC-419B-4CC5-A080-3B06BD5A8291}" type="datetimeFigureOut">
              <a:rPr lang="en-US" smtClean="0"/>
              <a:t>5/17/2020</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907970026"/>
      </p:ext>
    </p:extLst>
  </p:cSld>
  <p:clrMap bg1="lt1" tx1="dk1" bg2="lt2" tx2="dk2" accent1="accent1" accent2="accent2" accent3="accent3" accent4="accent4" accent5="accent5" accent6="accent6" hlink="hlink" folHlink="folHlink"/>
  <p:sldLayoutIdLst>
    <p:sldLayoutId id="2147483706" r:id="rId1"/>
    <p:sldLayoutId id="2147483707" r:id="rId2"/>
    <p:sldLayoutId id="2147483708" r:id="rId3"/>
    <p:sldLayoutId id="2147483709" r:id="rId4"/>
    <p:sldLayoutId id="2147483710" r:id="rId5"/>
    <p:sldLayoutId id="2147483711" r:id="rId6"/>
    <p:sldLayoutId id="2147483712" r:id="rId7"/>
    <p:sldLayoutId id="2147483713" r:id="rId8"/>
    <p:sldLayoutId id="2147483714" r:id="rId9"/>
    <p:sldLayoutId id="2147483715" r:id="rId10"/>
    <p:sldLayoutId id="2147483716" r:id="rId11"/>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pic>
        <p:nvPicPr>
          <p:cNvPr id="1032" name="Picture 8" descr="Image result for jungle leaves backgroun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48833"/>
            <a:ext cx="12183416" cy="6091708"/>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Image result for frida kahl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1789" y="348833"/>
            <a:ext cx="4762500" cy="6343651"/>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5370490" y="713157"/>
            <a:ext cx="6821510" cy="2215991"/>
          </a:xfrm>
          <a:prstGeom prst="rect">
            <a:avLst/>
          </a:prstGeom>
          <a:noFill/>
        </p:spPr>
        <p:txBody>
          <a:bodyPr wrap="square" rtlCol="0">
            <a:spAutoFit/>
          </a:bodyPr>
          <a:lstStyle/>
          <a:p>
            <a:r>
              <a:rPr lang="en-GB" sz="13800" dirty="0">
                <a:solidFill>
                  <a:schemeClr val="bg1"/>
                </a:solidFill>
                <a:latin typeface="Bahnschrift SemiBold Condensed" panose="020B0502040204020203" pitchFamily="34" charset="0"/>
              </a:rPr>
              <a:t>Frida Kahlo</a:t>
            </a:r>
          </a:p>
        </p:txBody>
      </p:sp>
      <p:graphicFrame>
        <p:nvGraphicFramePr>
          <p:cNvPr id="8" name="Table 7"/>
          <p:cNvGraphicFramePr>
            <a:graphicFrameLocks noGrp="1"/>
          </p:cNvGraphicFramePr>
          <p:nvPr>
            <p:extLst>
              <p:ext uri="{D42A27DB-BD31-4B8C-83A1-F6EECF244321}">
                <p14:modId xmlns:p14="http://schemas.microsoft.com/office/powerpoint/2010/main" val="1112191625"/>
              </p:ext>
            </p:extLst>
          </p:nvPr>
        </p:nvGraphicFramePr>
        <p:xfrm>
          <a:off x="5370490" y="3188233"/>
          <a:ext cx="6651980" cy="2846340"/>
        </p:xfrm>
        <a:graphic>
          <a:graphicData uri="http://schemas.openxmlformats.org/drawingml/2006/table">
            <a:tbl>
              <a:tblPr/>
              <a:tblGrid>
                <a:gridCol w="1558345">
                  <a:extLst>
                    <a:ext uri="{9D8B030D-6E8A-4147-A177-3AD203B41FA5}">
                      <a16:colId xmlns:a16="http://schemas.microsoft.com/office/drawing/2014/main" val="20000"/>
                    </a:ext>
                  </a:extLst>
                </a:gridCol>
                <a:gridCol w="5093635">
                  <a:extLst>
                    <a:ext uri="{9D8B030D-6E8A-4147-A177-3AD203B41FA5}">
                      <a16:colId xmlns:a16="http://schemas.microsoft.com/office/drawing/2014/main" val="20001"/>
                    </a:ext>
                  </a:extLst>
                </a:gridCol>
              </a:tblGrid>
              <a:tr h="366336">
                <a:tc>
                  <a:txBody>
                    <a:bodyPr/>
                    <a:lstStyle/>
                    <a:p>
                      <a:pPr algn="r" fontAlgn="t"/>
                      <a:r>
                        <a:rPr lang="en-GB" sz="2400" b="0" u="none" dirty="0">
                          <a:solidFill>
                            <a:schemeClr val="accent6">
                              <a:lumMod val="50000"/>
                            </a:schemeClr>
                          </a:solidFill>
                          <a:effectLst/>
                          <a:latin typeface="Bahnschrift SemiBold Condensed" panose="020B0502040204020203" pitchFamily="34" charset="0"/>
                        </a:rPr>
                        <a:t>Born</a:t>
                      </a:r>
                    </a:p>
                  </a:txBody>
                  <a:tcPr marL="67990" marR="67990" marT="33995" marB="33995"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F8F9FA"/>
                    </a:solidFill>
                  </a:tcPr>
                </a:tc>
                <a:tc>
                  <a:txBody>
                    <a:bodyPr/>
                    <a:lstStyle/>
                    <a:p>
                      <a:pPr algn="l" fontAlgn="t"/>
                      <a:r>
                        <a:rPr lang="es-ES" sz="2000" b="0" u="none" dirty="0">
                          <a:solidFill>
                            <a:schemeClr val="accent6">
                              <a:lumMod val="50000"/>
                            </a:schemeClr>
                          </a:solidFill>
                          <a:effectLst/>
                          <a:latin typeface="Bahnschrift SemiBold Condensed" panose="020B0502040204020203" pitchFamily="34" charset="0"/>
                        </a:rPr>
                        <a:t>6 </a:t>
                      </a:r>
                      <a:r>
                        <a:rPr lang="es-ES" sz="2000" b="0" u="none" dirty="0" err="1">
                          <a:solidFill>
                            <a:schemeClr val="accent6">
                              <a:lumMod val="50000"/>
                            </a:schemeClr>
                          </a:solidFill>
                          <a:effectLst/>
                          <a:latin typeface="Bahnschrift SemiBold Condensed" panose="020B0502040204020203" pitchFamily="34" charset="0"/>
                        </a:rPr>
                        <a:t>July</a:t>
                      </a:r>
                      <a:r>
                        <a:rPr lang="es-ES" sz="2000" b="0" u="none" dirty="0">
                          <a:solidFill>
                            <a:schemeClr val="accent6">
                              <a:lumMod val="50000"/>
                            </a:schemeClr>
                          </a:solidFill>
                          <a:effectLst/>
                          <a:latin typeface="Bahnschrift SemiBold Condensed" panose="020B0502040204020203" pitchFamily="34" charset="0"/>
                        </a:rPr>
                        <a:t> 1907; </a:t>
                      </a:r>
                      <a:r>
                        <a:rPr lang="es-ES" sz="2000" b="0" u="none" strike="noStrike" dirty="0">
                          <a:solidFill>
                            <a:schemeClr val="accent6">
                              <a:lumMod val="50000"/>
                            </a:schemeClr>
                          </a:solidFill>
                          <a:effectLst/>
                          <a:latin typeface="Bahnschrift SemiBold Condensed" panose="020B0502040204020203" pitchFamily="34" charset="0"/>
                        </a:rPr>
                        <a:t>Coyoacán</a:t>
                      </a:r>
                      <a:r>
                        <a:rPr lang="es-ES" sz="2000" b="0" u="none" dirty="0">
                          <a:solidFill>
                            <a:schemeClr val="accent6">
                              <a:lumMod val="50000"/>
                            </a:schemeClr>
                          </a:solidFill>
                          <a:effectLst/>
                          <a:latin typeface="Bahnschrift SemiBold Condensed" panose="020B0502040204020203" pitchFamily="34" charset="0"/>
                        </a:rPr>
                        <a:t>, </a:t>
                      </a:r>
                      <a:r>
                        <a:rPr lang="es-ES" sz="2000" b="0" u="none" strike="noStrike" dirty="0">
                          <a:solidFill>
                            <a:schemeClr val="accent6">
                              <a:lumMod val="50000"/>
                            </a:schemeClr>
                          </a:solidFill>
                          <a:effectLst/>
                          <a:latin typeface="Bahnschrift SemiBold Condensed" panose="020B0502040204020203" pitchFamily="34" charset="0"/>
                        </a:rPr>
                        <a:t>México City</a:t>
                      </a:r>
                      <a:r>
                        <a:rPr lang="es-ES" sz="2000" b="0" u="none" dirty="0">
                          <a:solidFill>
                            <a:schemeClr val="accent6">
                              <a:lumMod val="50000"/>
                            </a:schemeClr>
                          </a:solidFill>
                          <a:effectLst/>
                          <a:latin typeface="Bahnschrift SemiBold Condensed" panose="020B0502040204020203" pitchFamily="34" charset="0"/>
                        </a:rPr>
                        <a:t>, México</a:t>
                      </a:r>
                    </a:p>
                  </a:txBody>
                  <a:tcPr marL="67990" marR="67990" marT="33995" marB="33995">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F8F9FA"/>
                    </a:solidFill>
                  </a:tcPr>
                </a:tc>
                <a:extLst>
                  <a:ext uri="{0D108BD9-81ED-4DB2-BD59-A6C34878D82A}">
                    <a16:rowId xmlns:a16="http://schemas.microsoft.com/office/drawing/2014/main" val="10000"/>
                  </a:ext>
                </a:extLst>
              </a:tr>
              <a:tr h="121047">
                <a:tc>
                  <a:txBody>
                    <a:bodyPr/>
                    <a:lstStyle/>
                    <a:p>
                      <a:pPr algn="r" fontAlgn="t"/>
                      <a:r>
                        <a:rPr lang="en-GB" sz="2400" b="0" u="none">
                          <a:solidFill>
                            <a:schemeClr val="accent6">
                              <a:lumMod val="50000"/>
                            </a:schemeClr>
                          </a:solidFill>
                          <a:effectLst/>
                          <a:latin typeface="Bahnschrift SemiBold Condensed" panose="020B0502040204020203" pitchFamily="34" charset="0"/>
                        </a:rPr>
                        <a:t>Died</a:t>
                      </a:r>
                    </a:p>
                  </a:txBody>
                  <a:tcPr marL="67990" marR="67990" marT="33995" marB="33995"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F8F9FA"/>
                    </a:solidFill>
                  </a:tcPr>
                </a:tc>
                <a:tc>
                  <a:txBody>
                    <a:bodyPr/>
                    <a:lstStyle/>
                    <a:p>
                      <a:pPr algn="l" fontAlgn="t"/>
                      <a:r>
                        <a:rPr lang="en-GB" sz="2000" b="0" u="none" dirty="0">
                          <a:solidFill>
                            <a:schemeClr val="accent6">
                              <a:lumMod val="50000"/>
                            </a:schemeClr>
                          </a:solidFill>
                          <a:effectLst/>
                          <a:latin typeface="Bahnschrift SemiBold Condensed" panose="020B0502040204020203" pitchFamily="34" charset="0"/>
                        </a:rPr>
                        <a:t>13 July 1954 (aged 47); </a:t>
                      </a:r>
                      <a:r>
                        <a:rPr lang="en-GB" sz="2000" b="0" u="none" dirty="0" err="1">
                          <a:solidFill>
                            <a:schemeClr val="accent6">
                              <a:lumMod val="50000"/>
                            </a:schemeClr>
                          </a:solidFill>
                          <a:effectLst/>
                          <a:latin typeface="Bahnschrift SemiBold Condensed" panose="020B0502040204020203" pitchFamily="34" charset="0"/>
                        </a:rPr>
                        <a:t>Coyoacán</a:t>
                      </a:r>
                      <a:r>
                        <a:rPr lang="en-GB" sz="2000" b="0" u="none" dirty="0">
                          <a:solidFill>
                            <a:schemeClr val="accent6">
                              <a:lumMod val="50000"/>
                            </a:schemeClr>
                          </a:solidFill>
                          <a:effectLst/>
                          <a:latin typeface="Bahnschrift SemiBold Condensed" panose="020B0502040204020203" pitchFamily="34" charset="0"/>
                        </a:rPr>
                        <a:t>, Mexico City, Mexico</a:t>
                      </a:r>
                    </a:p>
                  </a:txBody>
                  <a:tcPr marL="67990" marR="67990" marT="33995" marB="33995">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F8F9FA"/>
                    </a:solidFill>
                  </a:tcPr>
                </a:tc>
                <a:extLst>
                  <a:ext uri="{0D108BD9-81ED-4DB2-BD59-A6C34878D82A}">
                    <a16:rowId xmlns:a16="http://schemas.microsoft.com/office/drawing/2014/main" val="10001"/>
                  </a:ext>
                </a:extLst>
              </a:tr>
              <a:tr h="406985">
                <a:tc>
                  <a:txBody>
                    <a:bodyPr/>
                    <a:lstStyle/>
                    <a:p>
                      <a:pPr algn="r" fontAlgn="t"/>
                      <a:r>
                        <a:rPr lang="en-GB" sz="2400" b="0" u="none">
                          <a:solidFill>
                            <a:schemeClr val="accent6">
                              <a:lumMod val="50000"/>
                            </a:schemeClr>
                          </a:solidFill>
                          <a:effectLst/>
                          <a:latin typeface="Bahnschrift SemiBold Condensed" panose="020B0502040204020203" pitchFamily="34" charset="0"/>
                        </a:rPr>
                        <a:t>Nationality</a:t>
                      </a:r>
                    </a:p>
                  </a:txBody>
                  <a:tcPr marL="67990" marR="67990" marT="33995" marB="33995"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F8F9FA"/>
                    </a:solidFill>
                  </a:tcPr>
                </a:tc>
                <a:tc>
                  <a:txBody>
                    <a:bodyPr/>
                    <a:lstStyle/>
                    <a:p>
                      <a:pPr algn="l" fontAlgn="t"/>
                      <a:r>
                        <a:rPr lang="en-GB" sz="2000" b="0" u="none">
                          <a:solidFill>
                            <a:schemeClr val="accent6">
                              <a:lumMod val="50000"/>
                            </a:schemeClr>
                          </a:solidFill>
                          <a:effectLst/>
                          <a:latin typeface="Bahnschrift SemiBold Condensed" panose="020B0502040204020203" pitchFamily="34" charset="0"/>
                        </a:rPr>
                        <a:t>Mexican</a:t>
                      </a:r>
                    </a:p>
                  </a:txBody>
                  <a:tcPr marL="67990" marR="67990" marT="33995" marB="33995">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F8F9FA"/>
                    </a:solidFill>
                  </a:tcPr>
                </a:tc>
                <a:extLst>
                  <a:ext uri="{0D108BD9-81ED-4DB2-BD59-A6C34878D82A}">
                    <a16:rowId xmlns:a16="http://schemas.microsoft.com/office/drawing/2014/main" val="10002"/>
                  </a:ext>
                </a:extLst>
              </a:tr>
              <a:tr h="406985">
                <a:tc>
                  <a:txBody>
                    <a:bodyPr/>
                    <a:lstStyle/>
                    <a:p>
                      <a:pPr algn="r" fontAlgn="t"/>
                      <a:r>
                        <a:rPr lang="en-GB" sz="2400" b="0" u="none" dirty="0">
                          <a:solidFill>
                            <a:schemeClr val="accent6">
                              <a:lumMod val="50000"/>
                            </a:schemeClr>
                          </a:solidFill>
                          <a:effectLst/>
                          <a:latin typeface="Bahnschrift SemiBold Condensed" panose="020B0502040204020203" pitchFamily="34" charset="0"/>
                        </a:rPr>
                        <a:t>Education</a:t>
                      </a:r>
                    </a:p>
                  </a:txBody>
                  <a:tcPr marL="67990" marR="67990" marT="33995" marB="33995"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F8F9FA"/>
                    </a:solidFill>
                  </a:tcPr>
                </a:tc>
                <a:tc>
                  <a:txBody>
                    <a:bodyPr/>
                    <a:lstStyle/>
                    <a:p>
                      <a:pPr algn="l" fontAlgn="t"/>
                      <a:r>
                        <a:rPr lang="en-GB" sz="2000" b="0" u="none">
                          <a:solidFill>
                            <a:schemeClr val="accent6">
                              <a:lumMod val="50000"/>
                            </a:schemeClr>
                          </a:solidFill>
                          <a:effectLst/>
                          <a:latin typeface="Bahnschrift SemiBold Condensed" panose="020B0502040204020203" pitchFamily="34" charset="0"/>
                        </a:rPr>
                        <a:t>Self-taught</a:t>
                      </a:r>
                    </a:p>
                  </a:txBody>
                  <a:tcPr marL="67990" marR="67990" marT="33995" marB="33995">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F8F9FA"/>
                    </a:solidFill>
                  </a:tcPr>
                </a:tc>
                <a:extLst>
                  <a:ext uri="{0D108BD9-81ED-4DB2-BD59-A6C34878D82A}">
                    <a16:rowId xmlns:a16="http://schemas.microsoft.com/office/drawing/2014/main" val="10003"/>
                  </a:ext>
                </a:extLst>
              </a:tr>
              <a:tr h="406985">
                <a:tc>
                  <a:txBody>
                    <a:bodyPr/>
                    <a:lstStyle/>
                    <a:p>
                      <a:pPr algn="r" fontAlgn="t"/>
                      <a:r>
                        <a:rPr lang="en-GB" sz="2400" b="0" u="none" dirty="0">
                          <a:solidFill>
                            <a:schemeClr val="accent6">
                              <a:lumMod val="50000"/>
                            </a:schemeClr>
                          </a:solidFill>
                          <a:effectLst/>
                          <a:latin typeface="Bahnschrift SemiBold Condensed" panose="020B0502040204020203" pitchFamily="34" charset="0"/>
                        </a:rPr>
                        <a:t>Profession</a:t>
                      </a:r>
                      <a:r>
                        <a:rPr lang="en-GB" sz="2400" b="0" u="none" baseline="0" dirty="0">
                          <a:solidFill>
                            <a:schemeClr val="accent6">
                              <a:lumMod val="50000"/>
                            </a:schemeClr>
                          </a:solidFill>
                          <a:effectLst/>
                          <a:latin typeface="Bahnschrift SemiBold Condensed" panose="020B0502040204020203" pitchFamily="34" charset="0"/>
                        </a:rPr>
                        <a:t> </a:t>
                      </a:r>
                      <a:endParaRPr lang="en-GB" sz="2400" b="0" u="none" dirty="0">
                        <a:solidFill>
                          <a:schemeClr val="accent6">
                            <a:lumMod val="50000"/>
                          </a:schemeClr>
                        </a:solidFill>
                        <a:effectLst/>
                        <a:latin typeface="Bahnschrift SemiBold Condensed" panose="020B0502040204020203" pitchFamily="34" charset="0"/>
                      </a:endParaRPr>
                    </a:p>
                  </a:txBody>
                  <a:tcPr marL="67990" marR="67990" marT="33995" marB="33995"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F8F9FA"/>
                    </a:solidFill>
                  </a:tcPr>
                </a:tc>
                <a:tc>
                  <a:txBody>
                    <a:bodyPr/>
                    <a:lstStyle/>
                    <a:p>
                      <a:pPr algn="l" fontAlgn="t"/>
                      <a:r>
                        <a:rPr lang="en-GB" sz="2000" b="0" u="none" strike="noStrike" dirty="0">
                          <a:solidFill>
                            <a:schemeClr val="accent6">
                              <a:lumMod val="50000"/>
                            </a:schemeClr>
                          </a:solidFill>
                          <a:effectLst/>
                          <a:latin typeface="Bahnschrift SemiBold Condensed" panose="020B0502040204020203" pitchFamily="34" charset="0"/>
                        </a:rPr>
                        <a:t>Painter</a:t>
                      </a:r>
                      <a:endParaRPr lang="en-GB" sz="2000" b="0" u="none" dirty="0">
                        <a:solidFill>
                          <a:schemeClr val="accent6">
                            <a:lumMod val="50000"/>
                          </a:schemeClr>
                        </a:solidFill>
                        <a:effectLst/>
                        <a:latin typeface="Bahnschrift SemiBold Condensed" panose="020B0502040204020203" pitchFamily="34" charset="0"/>
                      </a:endParaRPr>
                    </a:p>
                  </a:txBody>
                  <a:tcPr marL="67990" marR="67990" marT="33995" marB="33995">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F8F9FA"/>
                    </a:solidFill>
                  </a:tcPr>
                </a:tc>
                <a:extLst>
                  <a:ext uri="{0D108BD9-81ED-4DB2-BD59-A6C34878D82A}">
                    <a16:rowId xmlns:a16="http://schemas.microsoft.com/office/drawing/2014/main" val="10004"/>
                  </a:ext>
                </a:extLst>
              </a:tr>
              <a:tr h="406985">
                <a:tc>
                  <a:txBody>
                    <a:bodyPr/>
                    <a:lstStyle/>
                    <a:p>
                      <a:pPr algn="r" fontAlgn="t"/>
                      <a:r>
                        <a:rPr lang="en-GB" sz="2400" b="0" u="none" dirty="0">
                          <a:solidFill>
                            <a:schemeClr val="accent6">
                              <a:lumMod val="50000"/>
                            </a:schemeClr>
                          </a:solidFill>
                          <a:effectLst/>
                          <a:latin typeface="Bahnschrift SemiBold Condensed" panose="020B0502040204020203" pitchFamily="34" charset="0"/>
                        </a:rPr>
                        <a:t>Movement</a:t>
                      </a:r>
                    </a:p>
                  </a:txBody>
                  <a:tcPr marL="67990" marR="67990" marT="33995" marB="33995"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F8F9FA"/>
                    </a:solidFill>
                  </a:tcPr>
                </a:tc>
                <a:tc>
                  <a:txBody>
                    <a:bodyPr/>
                    <a:lstStyle/>
                    <a:p>
                      <a:pPr algn="l" fontAlgn="t"/>
                      <a:r>
                        <a:rPr lang="en-GB" sz="2000" b="0" u="none" strike="noStrike" dirty="0">
                          <a:solidFill>
                            <a:schemeClr val="accent6">
                              <a:lumMod val="50000"/>
                            </a:schemeClr>
                          </a:solidFill>
                          <a:effectLst/>
                          <a:latin typeface="Bahnschrift SemiBold Condensed" panose="020B0502040204020203" pitchFamily="34" charset="0"/>
                        </a:rPr>
                        <a:t>Surrealism</a:t>
                      </a:r>
                      <a:r>
                        <a:rPr lang="en-GB" sz="2000" b="0" u="none" dirty="0">
                          <a:solidFill>
                            <a:schemeClr val="accent6">
                              <a:lumMod val="50000"/>
                            </a:schemeClr>
                          </a:solidFill>
                          <a:effectLst/>
                          <a:latin typeface="Bahnschrift SemiBold Condensed" panose="020B0502040204020203" pitchFamily="34" charset="0"/>
                        </a:rPr>
                        <a:t>; painting about dreams and what happens</a:t>
                      </a:r>
                      <a:r>
                        <a:rPr lang="en-GB" sz="2000" b="0" u="none" baseline="0" dirty="0">
                          <a:solidFill>
                            <a:schemeClr val="accent6">
                              <a:lumMod val="50000"/>
                            </a:schemeClr>
                          </a:solidFill>
                          <a:effectLst/>
                          <a:latin typeface="Bahnschrift SemiBold Condensed" panose="020B0502040204020203" pitchFamily="34" charset="0"/>
                        </a:rPr>
                        <a:t> when we dream</a:t>
                      </a:r>
                      <a:endParaRPr lang="en-GB" sz="2000" b="0" u="none" dirty="0">
                        <a:solidFill>
                          <a:schemeClr val="accent6">
                            <a:lumMod val="50000"/>
                          </a:schemeClr>
                        </a:solidFill>
                        <a:effectLst/>
                        <a:latin typeface="Bahnschrift SemiBold Condensed" panose="020B0502040204020203" pitchFamily="34" charset="0"/>
                      </a:endParaRPr>
                    </a:p>
                  </a:txBody>
                  <a:tcPr marL="67990" marR="67990" marT="33995" marB="33995">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F8F9FA"/>
                    </a:solid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45656540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pic>
        <p:nvPicPr>
          <p:cNvPr id="1032" name="Picture 8" descr="Image result for jungle leaves backgroun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48833"/>
            <a:ext cx="12183416" cy="6091708"/>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356794" y="792013"/>
            <a:ext cx="6838682" cy="4893647"/>
          </a:xfrm>
          <a:prstGeom prst="rect">
            <a:avLst/>
          </a:prstGeom>
          <a:solidFill>
            <a:srgbClr val="00B050">
              <a:alpha val="83922"/>
            </a:srgbClr>
          </a:solidFill>
        </p:spPr>
        <p:txBody>
          <a:bodyPr wrap="square">
            <a:spAutoFit/>
          </a:bodyPr>
          <a:lstStyle/>
          <a:p>
            <a:r>
              <a:rPr lang="en-GB" sz="2400" dirty="0">
                <a:solidFill>
                  <a:schemeClr val="bg1"/>
                </a:solidFill>
              </a:rPr>
              <a:t>When she was a child she loved to draw and </a:t>
            </a:r>
            <a:r>
              <a:rPr lang="en-GB" sz="2400" b="1" dirty="0">
                <a:solidFill>
                  <a:schemeClr val="bg1"/>
                </a:solidFill>
              </a:rPr>
              <a:t>preferred</a:t>
            </a:r>
            <a:r>
              <a:rPr lang="en-GB" sz="2400" dirty="0">
                <a:solidFill>
                  <a:schemeClr val="bg1"/>
                </a:solidFill>
              </a:rPr>
              <a:t> to be alone drawing than spending time with her sisters. </a:t>
            </a:r>
          </a:p>
          <a:p>
            <a:endParaRPr lang="en-GB" sz="2400" dirty="0">
              <a:solidFill>
                <a:schemeClr val="bg1"/>
              </a:solidFill>
            </a:endParaRPr>
          </a:p>
          <a:p>
            <a:r>
              <a:rPr lang="en-GB" sz="2400" dirty="0">
                <a:solidFill>
                  <a:schemeClr val="bg1"/>
                </a:solidFill>
              </a:rPr>
              <a:t>When she was 6, she caught a </a:t>
            </a:r>
            <a:r>
              <a:rPr lang="en-GB" sz="2400" b="1" dirty="0">
                <a:solidFill>
                  <a:schemeClr val="bg1"/>
                </a:solidFill>
              </a:rPr>
              <a:t>disease</a:t>
            </a:r>
            <a:r>
              <a:rPr lang="en-GB" sz="2400" dirty="0">
                <a:solidFill>
                  <a:schemeClr val="bg1"/>
                </a:solidFill>
              </a:rPr>
              <a:t> called polio, this left her with problems with her leg and then when she was 18 she was in a terrible bus accident. Because of these accidents she was </a:t>
            </a:r>
            <a:r>
              <a:rPr lang="en-GB" sz="2400" b="1" dirty="0">
                <a:solidFill>
                  <a:schemeClr val="bg1"/>
                </a:solidFill>
              </a:rPr>
              <a:t>constantly</a:t>
            </a:r>
            <a:r>
              <a:rPr lang="en-GB" sz="2400" dirty="0">
                <a:solidFill>
                  <a:schemeClr val="bg1"/>
                </a:solidFill>
              </a:rPr>
              <a:t> in pain for the rest of her life and she would have to spend much of her life resting in bed. This didn’t stop her from painting and while in bed she drew and painted what she felt and saw. Much of the pain she </a:t>
            </a:r>
            <a:r>
              <a:rPr lang="en-GB" sz="2400" b="1" dirty="0">
                <a:solidFill>
                  <a:schemeClr val="bg1"/>
                </a:solidFill>
              </a:rPr>
              <a:t>suffered</a:t>
            </a:r>
            <a:r>
              <a:rPr lang="en-GB" sz="2400" dirty="0">
                <a:solidFill>
                  <a:schemeClr val="bg1"/>
                </a:solidFill>
              </a:rPr>
              <a:t> she put into her paintings. </a:t>
            </a:r>
          </a:p>
        </p:txBody>
      </p:sp>
      <p:pic>
        <p:nvPicPr>
          <p:cNvPr id="7171" name="Picture 3" descr="Image result for frida kahlo portrait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52269" y="248673"/>
            <a:ext cx="4127912" cy="61918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429006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
        <p:cNvGrpSpPr/>
        <p:nvPr/>
      </p:nvGrpSpPr>
      <p:grpSpPr>
        <a:xfrm>
          <a:off x="0" y="0"/>
          <a:ext cx="0" cy="0"/>
          <a:chOff x="0" y="0"/>
          <a:chExt cx="0" cy="0"/>
        </a:xfrm>
      </p:grpSpPr>
      <p:pic>
        <p:nvPicPr>
          <p:cNvPr id="1032" name="Picture 8" descr="Image result for jungle leaves backgroun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48833"/>
            <a:ext cx="12183416" cy="6091708"/>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231820" y="770754"/>
            <a:ext cx="6838682" cy="4524315"/>
          </a:xfrm>
          <a:prstGeom prst="rect">
            <a:avLst/>
          </a:prstGeom>
          <a:solidFill>
            <a:srgbClr val="00B050">
              <a:alpha val="83922"/>
            </a:srgbClr>
          </a:solidFill>
        </p:spPr>
        <p:txBody>
          <a:bodyPr wrap="square">
            <a:spAutoFit/>
          </a:bodyPr>
          <a:lstStyle/>
          <a:p>
            <a:r>
              <a:rPr lang="en-GB" sz="2400" dirty="0">
                <a:solidFill>
                  <a:schemeClr val="bg1"/>
                </a:solidFill>
              </a:rPr>
              <a:t>She later married another famous Mexican Artist called Diego Rivera they both continued to be very </a:t>
            </a:r>
            <a:r>
              <a:rPr lang="en-GB" sz="2400" b="1" dirty="0">
                <a:solidFill>
                  <a:schemeClr val="bg1"/>
                </a:solidFill>
              </a:rPr>
              <a:t>successful</a:t>
            </a:r>
            <a:r>
              <a:rPr lang="en-GB" sz="2400" dirty="0">
                <a:solidFill>
                  <a:schemeClr val="bg1"/>
                </a:solidFill>
              </a:rPr>
              <a:t> artists. This was even more</a:t>
            </a:r>
            <a:r>
              <a:rPr lang="en-GB" sz="2400" b="1" dirty="0">
                <a:solidFill>
                  <a:schemeClr val="bg1"/>
                </a:solidFill>
              </a:rPr>
              <a:t> impressive </a:t>
            </a:r>
            <a:r>
              <a:rPr lang="en-GB" sz="2400" dirty="0">
                <a:solidFill>
                  <a:schemeClr val="bg1"/>
                </a:solidFill>
              </a:rPr>
              <a:t>because at the time people didn’t always like women being artists. Her paintings showed how Frida thought and felt and are very</a:t>
            </a:r>
            <a:r>
              <a:rPr lang="en-GB" sz="2400" b="1" dirty="0">
                <a:solidFill>
                  <a:schemeClr val="bg1"/>
                </a:solidFill>
              </a:rPr>
              <a:t> personal</a:t>
            </a:r>
            <a:r>
              <a:rPr lang="en-GB" sz="2400" dirty="0">
                <a:solidFill>
                  <a:schemeClr val="bg1"/>
                </a:solidFill>
              </a:rPr>
              <a:t>. </a:t>
            </a:r>
          </a:p>
          <a:p>
            <a:endParaRPr lang="en-GB" sz="2400" dirty="0">
              <a:solidFill>
                <a:schemeClr val="bg1"/>
              </a:solidFill>
            </a:endParaRPr>
          </a:p>
          <a:p>
            <a:r>
              <a:rPr lang="en-GB" sz="2400" dirty="0">
                <a:solidFill>
                  <a:schemeClr val="bg1"/>
                </a:solidFill>
              </a:rPr>
              <a:t>Frida was always a </a:t>
            </a:r>
            <a:r>
              <a:rPr lang="en-GB" sz="2400" b="1" dirty="0">
                <a:solidFill>
                  <a:schemeClr val="bg1"/>
                </a:solidFill>
              </a:rPr>
              <a:t>strong voice </a:t>
            </a:r>
            <a:r>
              <a:rPr lang="en-GB" sz="2400" dirty="0">
                <a:solidFill>
                  <a:schemeClr val="bg1"/>
                </a:solidFill>
              </a:rPr>
              <a:t>for women in Mexico and around the world. When she was alive women did not have as many rights as they do now. She was also known for supporting the rights of </a:t>
            </a:r>
            <a:r>
              <a:rPr lang="en-GB" sz="2400" b="1" dirty="0">
                <a:solidFill>
                  <a:schemeClr val="bg1"/>
                </a:solidFill>
              </a:rPr>
              <a:t>indigenous </a:t>
            </a:r>
            <a:r>
              <a:rPr lang="en-GB" sz="2400" dirty="0">
                <a:solidFill>
                  <a:schemeClr val="bg1"/>
                </a:solidFill>
              </a:rPr>
              <a:t>people in Mexico.</a:t>
            </a:r>
          </a:p>
        </p:txBody>
      </p:sp>
      <p:pic>
        <p:nvPicPr>
          <p:cNvPr id="6146" name="Picture 2" descr="Image result for frida kahlo portrait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02322" y="479207"/>
            <a:ext cx="4565370" cy="59613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6916892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pic>
        <p:nvPicPr>
          <p:cNvPr id="1032" name="Picture 8" descr="Image result for jungle leaves backgroun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48833"/>
            <a:ext cx="12183416" cy="6091708"/>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98737" y="248673"/>
            <a:ext cx="3391438" cy="6309420"/>
          </a:xfrm>
          <a:prstGeom prst="rect">
            <a:avLst/>
          </a:prstGeom>
          <a:solidFill>
            <a:srgbClr val="00B050">
              <a:alpha val="83922"/>
            </a:srgbClr>
          </a:solidFill>
        </p:spPr>
        <p:txBody>
          <a:bodyPr wrap="square">
            <a:spAutoFit/>
          </a:bodyPr>
          <a:lstStyle/>
          <a:p>
            <a:r>
              <a:rPr lang="en-GB" sz="2400" dirty="0">
                <a:solidFill>
                  <a:schemeClr val="bg1"/>
                </a:solidFill>
              </a:rPr>
              <a:t>Frida Kahlo was most known for her self-portraits. These are paintings that Frida painted of herself. She didn’t just paint herself but also added things around her in the painting. These were not just to make the painting pretty but everything she had in the painting related to something about her. </a:t>
            </a:r>
          </a:p>
          <a:p>
            <a:endParaRPr lang="en-GB" sz="2800" dirty="0">
              <a:solidFill>
                <a:schemeClr val="bg1"/>
              </a:solidFill>
            </a:endParaRPr>
          </a:p>
          <a:p>
            <a:r>
              <a:rPr lang="en-GB" sz="2000" dirty="0">
                <a:solidFill>
                  <a:schemeClr val="bg1"/>
                </a:solidFill>
              </a:rPr>
              <a:t>self-portrait: a portrait that an artist produces of themselves.</a:t>
            </a:r>
          </a:p>
        </p:txBody>
      </p:sp>
      <p:pic>
        <p:nvPicPr>
          <p:cNvPr id="5" name="Picture 3" descr="Image result for frida kahlo portrait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88912" y="248673"/>
            <a:ext cx="4127912" cy="619186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7815560" y="248673"/>
            <a:ext cx="4275555" cy="6309420"/>
          </a:xfrm>
          <a:prstGeom prst="rect">
            <a:avLst/>
          </a:prstGeom>
          <a:solidFill>
            <a:srgbClr val="00B050">
              <a:alpha val="83922"/>
            </a:srgbClr>
          </a:solidFill>
        </p:spPr>
        <p:txBody>
          <a:bodyPr wrap="square">
            <a:spAutoFit/>
          </a:bodyPr>
          <a:lstStyle/>
          <a:p>
            <a:r>
              <a:rPr lang="en-GB" sz="2400" dirty="0">
                <a:solidFill>
                  <a:schemeClr val="bg1"/>
                </a:solidFill>
              </a:rPr>
              <a:t>What can you see in this self-portrait?</a:t>
            </a:r>
          </a:p>
          <a:p>
            <a:endParaRPr lang="en-GB" sz="2400" dirty="0">
              <a:solidFill>
                <a:schemeClr val="bg1"/>
              </a:solidFill>
            </a:endParaRPr>
          </a:p>
          <a:p>
            <a:r>
              <a:rPr lang="en-GB" sz="2400" dirty="0">
                <a:solidFill>
                  <a:schemeClr val="bg1"/>
                </a:solidFill>
              </a:rPr>
              <a:t>What do you think these things represent?</a:t>
            </a:r>
          </a:p>
          <a:p>
            <a:endParaRPr lang="en-GB" sz="2400" dirty="0">
              <a:solidFill>
                <a:schemeClr val="bg1"/>
              </a:solidFill>
            </a:endParaRPr>
          </a:p>
          <a:p>
            <a:r>
              <a:rPr lang="en-GB" sz="2400" dirty="0">
                <a:solidFill>
                  <a:schemeClr val="bg1"/>
                </a:solidFill>
              </a:rPr>
              <a:t>What sort of animal is a monkey?</a:t>
            </a:r>
          </a:p>
          <a:p>
            <a:endParaRPr lang="en-GB" sz="2400" dirty="0">
              <a:solidFill>
                <a:schemeClr val="bg1"/>
              </a:solidFill>
            </a:endParaRPr>
          </a:p>
          <a:p>
            <a:r>
              <a:rPr lang="en-GB" sz="2400" dirty="0">
                <a:solidFill>
                  <a:schemeClr val="bg1"/>
                </a:solidFill>
              </a:rPr>
              <a:t>What is around her neck?</a:t>
            </a:r>
          </a:p>
          <a:p>
            <a:endParaRPr lang="en-GB" sz="2400" dirty="0">
              <a:solidFill>
                <a:schemeClr val="bg1"/>
              </a:solidFill>
            </a:endParaRPr>
          </a:p>
          <a:p>
            <a:r>
              <a:rPr lang="en-GB" sz="2400" dirty="0">
                <a:solidFill>
                  <a:schemeClr val="bg1"/>
                </a:solidFill>
              </a:rPr>
              <a:t>What type of animal is behind her?</a:t>
            </a:r>
          </a:p>
          <a:p>
            <a:endParaRPr lang="en-GB" sz="2400" dirty="0">
              <a:solidFill>
                <a:schemeClr val="bg1"/>
              </a:solidFill>
            </a:endParaRPr>
          </a:p>
          <a:p>
            <a:r>
              <a:rPr lang="en-GB" sz="2400" dirty="0">
                <a:solidFill>
                  <a:schemeClr val="bg1"/>
                </a:solidFill>
              </a:rPr>
              <a:t>What do you think of when you see leaves?</a:t>
            </a:r>
          </a:p>
          <a:p>
            <a:endParaRPr lang="en-GB" sz="2000" dirty="0">
              <a:solidFill>
                <a:schemeClr val="bg1"/>
              </a:solidFill>
            </a:endParaRPr>
          </a:p>
        </p:txBody>
      </p:sp>
    </p:spTree>
    <p:extLst>
      <p:ext uri="{BB962C8B-B14F-4D97-AF65-F5344CB8AC3E}">
        <p14:creationId xmlns:p14="http://schemas.microsoft.com/office/powerpoint/2010/main" val="214228455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pic>
        <p:nvPicPr>
          <p:cNvPr id="1032" name="Picture 8" descr="Image result for jungle leaves backgroun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48833"/>
            <a:ext cx="12183416" cy="6091708"/>
          </a:xfrm>
          <a:prstGeom prst="rect">
            <a:avLst/>
          </a:prstGeom>
          <a:noFill/>
          <a:extLst>
            <a:ext uri="{909E8E84-426E-40DD-AFC4-6F175D3DCCD1}">
              <a14:hiddenFill xmlns:a14="http://schemas.microsoft.com/office/drawing/2010/main">
                <a:solidFill>
                  <a:srgbClr val="FFFFFF"/>
                </a:solidFill>
              </a14:hiddenFill>
            </a:ext>
          </a:extLst>
        </p:spPr>
      </p:pic>
      <p:pic>
        <p:nvPicPr>
          <p:cNvPr id="4098" name="Picture 2" descr="https://www.woojr.com/wp-content/uploads/2017/06/Self-Portrait-The-Frame-Frida-Kahlo-739x1024.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1566" y="347699"/>
            <a:ext cx="4435743" cy="6146416"/>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5558308" y="348832"/>
            <a:ext cx="6096000" cy="369332"/>
          </a:xfrm>
          <a:prstGeom prst="rect">
            <a:avLst/>
          </a:prstGeom>
        </p:spPr>
        <p:txBody>
          <a:bodyPr>
            <a:spAutoFit/>
          </a:bodyPr>
          <a:lstStyle/>
          <a:p>
            <a:endParaRPr lang="en-GB" dirty="0"/>
          </a:p>
        </p:txBody>
      </p:sp>
      <p:sp>
        <p:nvSpPr>
          <p:cNvPr id="5" name="Rectangle 4"/>
          <p:cNvSpPr/>
          <p:nvPr/>
        </p:nvSpPr>
        <p:spPr>
          <a:xfrm>
            <a:off x="5085567" y="944046"/>
            <a:ext cx="6694867" cy="4154984"/>
          </a:xfrm>
          <a:prstGeom prst="rect">
            <a:avLst/>
          </a:prstGeom>
          <a:solidFill>
            <a:srgbClr val="00B050">
              <a:alpha val="83922"/>
            </a:srgbClr>
          </a:solidFill>
        </p:spPr>
        <p:txBody>
          <a:bodyPr wrap="square">
            <a:spAutoFit/>
          </a:bodyPr>
          <a:lstStyle/>
          <a:p>
            <a:r>
              <a:rPr lang="en-GB" sz="2400" dirty="0">
                <a:solidFill>
                  <a:schemeClr val="bg1"/>
                </a:solidFill>
                <a:latin typeface="Lato"/>
              </a:rPr>
              <a:t>As we know Frida painted lots of self portraits, but she also included herself some of her other paintings. This is one of her self portraits called ‘The Frame’, Frida has drawn herself in the middle of a very colourful frame. </a:t>
            </a:r>
          </a:p>
          <a:p>
            <a:endParaRPr lang="en-GB" sz="2400" dirty="0">
              <a:solidFill>
                <a:schemeClr val="bg1"/>
              </a:solidFill>
              <a:latin typeface="Lato"/>
            </a:endParaRPr>
          </a:p>
          <a:p>
            <a:r>
              <a:rPr lang="en-GB" sz="2400" dirty="0">
                <a:solidFill>
                  <a:schemeClr val="bg1"/>
                </a:solidFill>
                <a:latin typeface="Lato"/>
              </a:rPr>
              <a:t>Think about why Frida drew the frame like this. </a:t>
            </a:r>
          </a:p>
          <a:p>
            <a:endParaRPr lang="en-GB" sz="2400" dirty="0">
              <a:solidFill>
                <a:schemeClr val="bg1"/>
              </a:solidFill>
              <a:latin typeface="Lato"/>
            </a:endParaRPr>
          </a:p>
          <a:p>
            <a:r>
              <a:rPr lang="en-GB" sz="2400" dirty="0">
                <a:solidFill>
                  <a:schemeClr val="bg1"/>
                </a:solidFill>
                <a:latin typeface="Lato"/>
              </a:rPr>
              <a:t>What would you add to your frame? What do you like? What do you want people to know about you?</a:t>
            </a:r>
            <a:endParaRPr lang="en-GB" sz="2400" dirty="0">
              <a:solidFill>
                <a:schemeClr val="bg1"/>
              </a:solidFill>
            </a:endParaRPr>
          </a:p>
        </p:txBody>
      </p:sp>
    </p:spTree>
    <p:extLst>
      <p:ext uri="{BB962C8B-B14F-4D97-AF65-F5344CB8AC3E}">
        <p14:creationId xmlns:p14="http://schemas.microsoft.com/office/powerpoint/2010/main" val="141591389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102</TotalTime>
  <Words>449</Words>
  <Application>Microsoft Office PowerPoint</Application>
  <PresentationFormat>Widescreen</PresentationFormat>
  <Paragraphs>38</Paragraphs>
  <Slides>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vt:i4>
      </vt:variant>
    </vt:vector>
  </HeadingPairs>
  <TitlesOfParts>
    <vt:vector size="11" baseType="lpstr">
      <vt:lpstr>Arial</vt:lpstr>
      <vt:lpstr>Bahnschrift SemiBold Condensed</vt:lpstr>
      <vt:lpstr>Calibri</vt:lpstr>
      <vt:lpstr>Calibri Light</vt:lpstr>
      <vt:lpstr>Lato</vt:lpstr>
      <vt:lpstr>Office Theme</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Callum Bolt</dc:creator>
  <cp:lastModifiedBy>Kate Dempster</cp:lastModifiedBy>
  <cp:revision>13</cp:revision>
  <dcterms:created xsi:type="dcterms:W3CDTF">2018-08-07T13:16:28Z</dcterms:created>
  <dcterms:modified xsi:type="dcterms:W3CDTF">2020-05-17T20:39:45Z</dcterms:modified>
</cp:coreProperties>
</file>